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7" r:id="rId3"/>
    <p:sldId id="258" r:id="rId4"/>
    <p:sldId id="266" r:id="rId5"/>
    <p:sldId id="268" r:id="rId6"/>
    <p:sldId id="260" r:id="rId7"/>
    <p:sldId id="265" r:id="rId8"/>
    <p:sldId id="261" r:id="rId9"/>
    <p:sldId id="267" r:id="rId10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6F9"/>
    <a:srgbClr val="9E9E9E"/>
    <a:srgbClr val="808A87"/>
    <a:srgbClr val="34A853"/>
    <a:srgbClr val="28A3B7"/>
    <a:srgbClr val="1A73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80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72166E-99D4-4EC2-AB51-A59CBE74B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4834388B-B3C9-47AC-8315-8926383D4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5554BF20-2B9F-4AC0-8E9C-9DFCA233A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E0304EF3-BBA4-40CE-AAC1-453432990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8D1EFA15-F321-47BB-9440-D9CD24091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90981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0A6177-9755-4DB6-BC38-FAA3648EA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19A79398-E32D-4304-AB50-565C0651E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1CD8E9C1-E355-4E4E-8D7D-9F4FE70C2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BEF5D3FD-926E-4075-B90A-8FC02B0EC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12FC2020-55E3-4B39-8BE4-3DDB72FA8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16304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>
            <a:extLst>
              <a:ext uri="{FF2B5EF4-FFF2-40B4-BE49-F238E27FC236}">
                <a16:creationId xmlns:a16="http://schemas.microsoft.com/office/drawing/2014/main" id="{5822B8F4-7BA1-4613-B4DE-C7CE5E01A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84E38B89-F424-4401-8E6C-78B6A676A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20DDBAF0-819B-444A-99D7-FCB907A2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9C6ED250-56D6-4938-8D87-3E7AF2A5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FA7D4577-2C38-4692-BDCA-C555F293D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90469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9E276E-D88C-4BD4-8CDA-D5CC4EF6D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3B21373-E678-4854-9B1F-F9E7B69D4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8543F954-4E17-4DB0-B69B-B210FEAED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31833A3A-F575-44AD-B009-3FD053446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54BE3758-8153-40B9-AB92-1F7BB5512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10996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177437-8A1E-482D-A82A-87432E9C9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531EC09B-6E22-47F7-8289-3660417B0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65BFC81E-9423-4BF3-85DF-B0AD44CB4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935C7ED6-A6DC-4D21-9B06-61A7C760F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62BBA375-5973-4175-8429-3C84CF8F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52986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BDEC20-189C-484F-8488-D170A53B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DA41E96-31DE-4BCB-A3BF-E76C9D98E0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497BE06D-75C6-443A-9D68-AF8E53A3F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A1D12A7A-928B-41BE-9A7D-26F6E484A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219205D5-5484-48FF-8202-7ABF1DB32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C89F4C0C-8097-4D57-A5CD-1C2B8E5A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39182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B8B28-7C63-4B66-9F74-B84B5EAC1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64B3CF18-82F9-491B-A91B-D3FFD2363E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D4E717E9-8C19-4D6A-9726-3091DEDC9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9DB8FC39-3EFB-428B-B64F-DBCE5650CC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F6C3A6CA-1532-444A-816E-83B064FA9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7" name="Місце для дати 6">
            <a:extLst>
              <a:ext uri="{FF2B5EF4-FFF2-40B4-BE49-F238E27FC236}">
                <a16:creationId xmlns:a16="http://schemas.microsoft.com/office/drawing/2014/main" id="{D960C598-AB72-41F0-82FC-9184E658F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8" name="Місце для нижнього колонтитула 7">
            <a:extLst>
              <a:ext uri="{FF2B5EF4-FFF2-40B4-BE49-F238E27FC236}">
                <a16:creationId xmlns:a16="http://schemas.microsoft.com/office/drawing/2014/main" id="{06F88E02-A04D-4219-932F-9811D0656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>
            <a:extLst>
              <a:ext uri="{FF2B5EF4-FFF2-40B4-BE49-F238E27FC236}">
                <a16:creationId xmlns:a16="http://schemas.microsoft.com/office/drawing/2014/main" id="{A94DCB26-9C67-46C8-985B-F9FB91F52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29061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9AE941-08DE-47C3-8F10-2AA744478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7FF632C7-9D00-49F9-91C8-1974F831B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994161ED-850D-473C-95B8-165369123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86323B34-37A6-49E1-A812-9F23C3021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66787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>
            <a:extLst>
              <a:ext uri="{FF2B5EF4-FFF2-40B4-BE49-F238E27FC236}">
                <a16:creationId xmlns:a16="http://schemas.microsoft.com/office/drawing/2014/main" id="{4F93BCE5-FED8-411A-808F-203A4C2AE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3" name="Місце для нижнього колонтитула 2">
            <a:extLst>
              <a:ext uri="{FF2B5EF4-FFF2-40B4-BE49-F238E27FC236}">
                <a16:creationId xmlns:a16="http://schemas.microsoft.com/office/drawing/2014/main" id="{7D38277D-8435-4D41-B621-79DBD3318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82392069-435B-4D1D-BF74-63DB04CD6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34655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4E4BC-A717-45C7-A523-17105BE68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339957F-E140-4C00-8577-FF5753BFF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A9B03696-97D5-471F-90C9-CC2204FE2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C083A98D-DADA-4047-9E04-967D7D8BA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7E5FC346-2F9B-4D73-BED7-3918F0E7F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6511DD43-F04B-421C-A5B4-5D2B2534E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67850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6A6E33-4706-4739-AA09-3232BAC9D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зображення 2">
            <a:extLst>
              <a:ext uri="{FF2B5EF4-FFF2-40B4-BE49-F238E27FC236}">
                <a16:creationId xmlns:a16="http://schemas.microsoft.com/office/drawing/2014/main" id="{6B79C8E2-25CC-49B8-A6BF-D9EDC76BE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C9B1BC0F-7AE6-411F-AB96-48C021533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39BA11D8-73DF-421B-BC80-5DDCFAB39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942F0A00-8D71-4A0B-AB70-1297418B7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F7022B09-74E6-46DC-A404-D9D038985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46352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381647E5-D986-4FC1-894D-B78DFABCD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52F176A0-11D7-4E79-81BA-0E11B700F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64A556C1-7C73-42BD-9840-A012DFA490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EBC7E-085F-4510-A897-C060D4D52026}" type="datetimeFigureOut">
              <a:rPr lang="uk-UA" smtClean="0"/>
              <a:t>12.11.2024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B48026BF-5CD9-4799-8B16-81309D5622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4BD84A15-44BC-4123-8A18-6C9A3FF035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4294B-9ADC-4049-AB4D-CC39D12F3676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7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B2F42C-0396-4A6B-90E1-5F839C90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01243" cy="3115779"/>
          </a:xfrm>
        </p:spPr>
        <p:txBody>
          <a:bodyPr>
            <a:normAutofit/>
          </a:bodyPr>
          <a:lstStyle/>
          <a:p>
            <a:pPr algn="ctr"/>
            <a:r>
              <a:rPr kumimoji="0" lang="uk-UA" altLang="uk-UA" sz="4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САМОСТІЙНА РОБОТА</a:t>
            </a:r>
            <a:br>
              <a:rPr kumimoji="0" lang="uk-UA" altLang="uk-UA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uk-UA" altLang="uk-UA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На тему: </a:t>
            </a:r>
            <a:br>
              <a:rPr kumimoji="0" lang="uk-UA" altLang="uk-UA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uk-UA" altLang="uk-UA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«Виявлення шахрайських транзакцій у банківських операціях з використанням методів класифікації»</a:t>
            </a:r>
            <a:endParaRPr lang="uk-UA" dirty="0">
              <a:solidFill>
                <a:schemeClr val="bg1"/>
              </a:solidFill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13085CE-1C01-46BC-8043-74E7028B3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3070" y="5654261"/>
            <a:ext cx="7068930" cy="4652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uk-UA" dirty="0">
                <a:solidFill>
                  <a:schemeClr val="bg1"/>
                </a:solidFill>
              </a:rPr>
              <a:t>Автор: Крушельницький Святослав, КНШІ-31</a:t>
            </a:r>
          </a:p>
        </p:txBody>
      </p:sp>
    </p:spTree>
    <p:extLst>
      <p:ext uri="{BB962C8B-B14F-4D97-AF65-F5344CB8AC3E}">
        <p14:creationId xmlns:p14="http://schemas.microsoft.com/office/powerpoint/2010/main" val="186211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4CC3FB-4690-4609-B7C9-9853F2E0A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sz="4800" b="1" dirty="0"/>
              <a:t>Актуальність теми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00ACCAA-418A-4340-97EF-F00F51AC63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8435" y="2138793"/>
            <a:ext cx="10955129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</a:t>
            </a:r>
            <a:r>
              <a:rPr kumimoji="0" lang="uk-UA" altLang="uk-UA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Шахрайські транзакції є важливою загрозою для банківської системи та викликають фінансові збитки.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Мета </a:t>
            </a: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дослідження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Розробити модель, що допомагає ідентифікувати підозрілі транзакції на основі історичних даних.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uk-UA" altLang="uk-UA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324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8DD43-395B-43E9-9408-299AAE8DC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/>
              <a:t>Методи класифікації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9E0F374-CF44-4B67-B408-29FA251190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606888"/>
            <a:ext cx="10434983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uk-UA" altLang="uk-UA" b="1" dirty="0">
                <a:latin typeface="Arial" panose="020B0604020202020204" pitchFamily="34" charset="0"/>
              </a:rPr>
              <a:t>Використано </a:t>
            </a:r>
            <a:r>
              <a:rPr lang="uk-UA" altLang="uk-UA" b="1" dirty="0" err="1">
                <a:latin typeface="Arial" panose="020B0604020202020204" pitchFamily="34" charset="0"/>
              </a:rPr>
              <a:t>датасет</a:t>
            </a:r>
            <a:r>
              <a:rPr lang="uk-UA" altLang="uk-UA" b="1" dirty="0">
                <a:latin typeface="Arial" panose="020B0604020202020204" pitchFamily="34" charset="0"/>
              </a:rPr>
              <a:t>: </a:t>
            </a:r>
            <a:r>
              <a:rPr lang="en-US" altLang="uk-UA" dirty="0">
                <a:latin typeface="Arial" panose="020B0604020202020204" pitchFamily="34" charset="0"/>
              </a:rPr>
              <a:t>https://www.kaggle.com/datasets/ealaxi/paysim1/data</a:t>
            </a:r>
            <a:endParaRPr lang="uk-UA" altLang="uk-UA" b="1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uk-UA" altLang="uk-UA" b="1" dirty="0">
                <a:latin typeface="Arial" panose="020B0604020202020204" pitchFamily="34" charset="0"/>
              </a:rPr>
              <a:t>Попередня обробка даних:</a:t>
            </a:r>
            <a:endParaRPr kumimoji="0" lang="en-US" altLang="uk-UA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Застосовано </a:t>
            </a:r>
            <a:r>
              <a:rPr kumimoji="0" lang="uk-UA" altLang="uk-UA" sz="2800" b="1" i="0" u="none" strike="noStrike" cap="none" normalizeH="0" baseline="0" dirty="0" err="1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StandardScaler</a:t>
            </a: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для масштабування даних.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Використано </a:t>
            </a:r>
            <a:r>
              <a:rPr kumimoji="0" lang="uk-UA" altLang="uk-UA" sz="2800" b="1" i="0" u="none" strike="noStrike" cap="none" normalizeH="0" baseline="0" dirty="0" err="1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one-hot</a:t>
            </a:r>
            <a:r>
              <a:rPr kumimoji="0" lang="uk-UA" altLang="uk-UA" sz="2800" b="1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2800" b="1" i="0" u="none" strike="noStrike" cap="none" normalizeH="0" baseline="0" dirty="0" err="1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encoding</a:t>
            </a: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для типів транзакцій.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Моделі - Точність: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Logistic Regression</a:t>
            </a: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- 99.914%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Decision Tree Classifier</a:t>
            </a: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- 99.976%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 Forest Classifier</a:t>
            </a: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- 99.969%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Gradient Boosting Classifier</a:t>
            </a: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- 99.904%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uk-UA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Classifier</a:t>
            </a:r>
            <a:r>
              <a:rPr kumimoji="0" lang="uk-UA" altLang="uk-UA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 </a:t>
            </a:r>
            <a:r>
              <a:rPr lang="uk-UA" altLang="uk-UA" sz="2800" dirty="0">
                <a:latin typeface="Arial" panose="020B0604020202020204" pitchFamily="34" charset="0"/>
              </a:rPr>
              <a:t>99.967%</a:t>
            </a:r>
            <a:endParaRPr kumimoji="0" lang="uk-UA" altLang="uk-UA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509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 l="-77000" r="-7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8E192A-3CB1-44C8-A7BC-A7B28F53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/>
              <a:t>Про </a:t>
            </a:r>
            <a:r>
              <a:rPr lang="uk-UA" b="1" dirty="0" err="1"/>
              <a:t>датасет</a:t>
            </a:r>
            <a:endParaRPr lang="uk-UA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D6ECDAD-6C59-48ED-8D61-454B7EA34F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691561"/>
            <a:ext cx="11089640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Назва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uk-UA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Synthetic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Financial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Datasets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Fraud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Detection</a:t>
            </a:r>
            <a:endParaRPr kumimoji="0" lang="uk-UA" altLang="uk-UA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Опис: 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Цей синтетичний </a:t>
            </a:r>
            <a:r>
              <a:rPr kumimoji="0" lang="uk-UA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датасет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був згенерований симулятором </a:t>
            </a:r>
            <a:r>
              <a:rPr kumimoji="0" lang="en-US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PaySim</a:t>
            </a:r>
            <a:r>
              <a:rPr kumimoji="0" lang="en-US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який моделює мобільні грошові транзакції. Він заснований на реальних фінансових даних, щоб відтворити нормальні транзакції та ввести шахрайську активність для тестування моделей виявлення шахрайства.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Типи транзакцій: 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Включає такі типи, як </a:t>
            </a:r>
            <a:r>
              <a:rPr kumimoji="0" lang="en-US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CASH-IN, CASH-OUT, DEBIT, PAYMENT 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і </a:t>
            </a:r>
            <a:r>
              <a:rPr kumimoji="0" lang="en-US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TRANSFER.</a:t>
            </a:r>
            <a:endParaRPr kumimoji="0" lang="uk-UA" altLang="uk-UA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Ціль: </a:t>
            </a:r>
            <a:r>
              <a:rPr kumimoji="0" lang="uk-UA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Датасет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призначений для дослідження методів виявлення шахрайства, оскільки справжні фінансові дані зазвичай недоступні через їхню конфіденційність.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Примітка: 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Шахрайські транзакції позначені стовпцем </a:t>
            </a:r>
            <a:r>
              <a:rPr kumimoji="0" lang="en-US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isFraud</a:t>
            </a:r>
            <a:r>
              <a:rPr kumimoji="0" lang="en-US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uk-UA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 спроби підозрілих великих переказів — </a:t>
            </a:r>
            <a:r>
              <a:rPr kumimoji="0" lang="en-US" altLang="uk-UA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isFlaggedFraud</a:t>
            </a:r>
            <a:r>
              <a:rPr kumimoji="0" lang="en-US" altLang="uk-UA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uk-UA" altLang="uk-UA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uk-UA" altLang="uk-U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58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2B6657-1314-44A7-B8C3-83E17243D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/>
              <a:t>Графіки</a:t>
            </a: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12EF36FE-D76E-4432-A3CA-10B2A1CC8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3432" y="1994694"/>
            <a:ext cx="6397392" cy="435133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9095ED-5DE6-4A7C-A8B4-4021F86B1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1701" y="2298700"/>
            <a:ext cx="4981575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91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251B08-8243-4463-97B0-47D1EF0B1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/>
              <a:t>Представлення моделі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D7034D87-01CE-4F7E-9776-64A6FDA86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b="1" dirty="0"/>
              <a:t>Вибір моделі:</a:t>
            </a:r>
            <a:r>
              <a:rPr lang="uk-UA" dirty="0"/>
              <a:t> </a:t>
            </a:r>
            <a:r>
              <a:rPr lang="en-US" dirty="0" err="1"/>
              <a:t>RandomForestClassifier</a:t>
            </a:r>
            <a:r>
              <a:rPr lang="en-US" dirty="0"/>
              <a:t> </a:t>
            </a:r>
            <a:r>
              <a:rPr lang="uk-UA" dirty="0"/>
              <a:t>показала високий рівень точності, а саме 99%.</a:t>
            </a:r>
          </a:p>
          <a:p>
            <a:r>
              <a:rPr lang="uk-UA" b="1" dirty="0"/>
              <a:t>Інтерфейс для користувача: </a:t>
            </a:r>
            <a:r>
              <a:rPr lang="uk-UA" dirty="0"/>
              <a:t>За допомогою </a:t>
            </a:r>
            <a:r>
              <a:rPr lang="en-US" dirty="0" err="1"/>
              <a:t>Streamlit</a:t>
            </a:r>
            <a:r>
              <a:rPr lang="en-US" dirty="0"/>
              <a:t> </a:t>
            </a:r>
            <a:r>
              <a:rPr lang="uk-UA" dirty="0"/>
              <a:t>реалізовано веб-додаток для прогнозування шахрайських транзакцій.</a:t>
            </a:r>
          </a:p>
          <a:p>
            <a:r>
              <a:rPr lang="uk-UA" b="1" dirty="0"/>
              <a:t>Процес:</a:t>
            </a:r>
          </a:p>
          <a:p>
            <a:pPr marL="914400" lvl="1" indent="-457200">
              <a:buFont typeface="+mj-lt"/>
              <a:buAutoNum type="arabicPeriod"/>
            </a:pPr>
            <a:r>
              <a:rPr lang="uk-UA" dirty="0"/>
              <a:t>Користувач вводить баланс та тип транзакції.</a:t>
            </a:r>
          </a:p>
          <a:p>
            <a:pPr marL="914400" lvl="1" indent="-457200">
              <a:buFont typeface="+mj-lt"/>
              <a:buAutoNum type="arabicPeriod"/>
            </a:pPr>
            <a:r>
              <a:rPr lang="uk-UA" dirty="0"/>
              <a:t>Дані масштабуються та подаються в модель.</a:t>
            </a:r>
          </a:p>
          <a:p>
            <a:pPr marL="914400" lvl="1" indent="-457200">
              <a:buFont typeface="+mj-lt"/>
              <a:buAutoNum type="arabicPeriod"/>
            </a:pPr>
            <a:r>
              <a:rPr lang="uk-UA" dirty="0"/>
              <a:t>Модель виводить результат: шахрайська або безпечна транзакція.</a:t>
            </a:r>
          </a:p>
        </p:txBody>
      </p:sp>
    </p:spTree>
    <p:extLst>
      <p:ext uri="{BB962C8B-B14F-4D97-AF65-F5344CB8AC3E}">
        <p14:creationId xmlns:p14="http://schemas.microsoft.com/office/powerpoint/2010/main" val="422806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808A87"/>
            </a:gs>
            <a:gs pos="56000">
              <a:srgbClr val="34A853"/>
            </a:gs>
            <a:gs pos="28000">
              <a:srgbClr val="28A3B7"/>
            </a:gs>
            <a:gs pos="0">
              <a:srgbClr val="1A73E8"/>
            </a:gs>
            <a:gs pos="100000">
              <a:srgbClr val="9E9E9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8D7586-B932-4465-91D9-E35E8FA23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1881" cy="1325563"/>
          </a:xfrm>
        </p:spPr>
        <p:txBody>
          <a:bodyPr>
            <a:normAutofit/>
          </a:bodyPr>
          <a:lstStyle/>
          <a:p>
            <a:pPr algn="ctr"/>
            <a:r>
              <a:rPr lang="ru-RU" b="1" dirty="0" err="1"/>
              <a:t>Додатка</a:t>
            </a:r>
            <a:r>
              <a:rPr lang="ru-RU" b="1" dirty="0"/>
              <a:t> на </a:t>
            </a:r>
            <a:r>
              <a:rPr lang="ru-RU" b="1" dirty="0" err="1"/>
              <a:t>Streamlit</a:t>
            </a:r>
            <a:endParaRPr lang="uk-UA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B007F40-7115-4E55-81AA-AD9102048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8547" y="986160"/>
            <a:ext cx="4033734" cy="334937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25D2DF5-AD99-41BB-A66A-FEB7E96AD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5307" y="3298006"/>
            <a:ext cx="4246693" cy="3559994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1BA5D39-FB18-4522-9618-A7775B125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8" y="986160"/>
            <a:ext cx="4702439" cy="321828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CB25375-C894-4C40-BE87-986FF422BF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67" y="4335535"/>
            <a:ext cx="6702174" cy="252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89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BDB2D8-212D-48EA-99D4-E063A74A4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/>
              <a:t>Висновки 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5F342DDF-784E-44E1-82CF-291CE6965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uk-UA" dirty="0"/>
              <a:t>Результати: Модель успішно визначає шахрайські транзакції з точністю до</a:t>
            </a:r>
            <a:r>
              <a:rPr lang="en-US" dirty="0"/>
              <a:t> </a:t>
            </a:r>
            <a:r>
              <a:rPr lang="uk-UA" dirty="0"/>
              <a:t>99%</a:t>
            </a:r>
            <a:r>
              <a:rPr lang="en-US" dirty="0"/>
              <a:t>.</a:t>
            </a:r>
            <a:endParaRPr lang="uk-UA" dirty="0"/>
          </a:p>
          <a:p>
            <a:r>
              <a:rPr lang="uk-UA" dirty="0"/>
              <a:t>Перспективи: Далі можна оптимізувати модель та додати більше особливостей для покращення точності.</a:t>
            </a:r>
          </a:p>
          <a:p>
            <a:r>
              <a:rPr lang="uk-UA" dirty="0"/>
              <a:t>Важливість: Використання такої моделі допоможе банкам швидко виявляти та запобігати фінансовим втратам через шахрайство.</a:t>
            </a:r>
          </a:p>
          <a:p>
            <a:endParaRPr lang="uk-UA" dirty="0"/>
          </a:p>
          <a:p>
            <a:pPr marL="0" indent="0">
              <a:buNone/>
            </a:pPr>
            <a:r>
              <a:rPr lang="uk-UA" b="1" dirty="0"/>
              <a:t>Покликання на </a:t>
            </a:r>
            <a:r>
              <a:rPr lang="en-US" b="1" dirty="0" err="1"/>
              <a:t>github</a:t>
            </a:r>
            <a:r>
              <a:rPr lang="en-US" b="1" dirty="0"/>
              <a:t> </a:t>
            </a:r>
            <a:r>
              <a:rPr lang="uk-UA" b="1" dirty="0"/>
              <a:t>із кодом:</a:t>
            </a:r>
          </a:p>
          <a:p>
            <a:pPr marL="0" indent="0">
              <a:buNone/>
            </a:pPr>
            <a:r>
              <a:rPr lang="en-US" dirty="0"/>
              <a:t>https://github.com/highbrow-228/Intelligent-Data-Analysis/tree/main/individual-work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7377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90005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351</Words>
  <Application>Microsoft Office PowerPoint</Application>
  <PresentationFormat>Широкий екран</PresentationFormat>
  <Paragraphs>38</Paragraphs>
  <Slides>9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Тема Office</vt:lpstr>
      <vt:lpstr>САМОСТІЙНА РОБОТА На тему:  «Виявлення шахрайських транзакцій у банківських операціях з використанням методів класифікації»</vt:lpstr>
      <vt:lpstr>Актуальність теми</vt:lpstr>
      <vt:lpstr>Методи класифікації</vt:lpstr>
      <vt:lpstr>Про датасет</vt:lpstr>
      <vt:lpstr>Графіки</vt:lpstr>
      <vt:lpstr>Представлення моделі</vt:lpstr>
      <vt:lpstr>Додатка на Streamlit</vt:lpstr>
      <vt:lpstr>Висновки 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Титулка</dc:title>
  <dc:creator>Святослав Крушельницький</dc:creator>
  <cp:lastModifiedBy>Святослав Крушельницький</cp:lastModifiedBy>
  <cp:revision>17</cp:revision>
  <dcterms:created xsi:type="dcterms:W3CDTF">2024-11-10T20:13:26Z</dcterms:created>
  <dcterms:modified xsi:type="dcterms:W3CDTF">2024-11-12T16:07:23Z</dcterms:modified>
</cp:coreProperties>
</file>

<file path=docProps/thumbnail.jpeg>
</file>